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8" r:id="rId3"/>
    <p:sldId id="284" r:id="rId4"/>
    <p:sldId id="288" r:id="rId5"/>
    <p:sldId id="310" r:id="rId6"/>
    <p:sldId id="323" r:id="rId7"/>
    <p:sldId id="301" r:id="rId8"/>
    <p:sldId id="309" r:id="rId9"/>
    <p:sldId id="311" r:id="rId10"/>
    <p:sldId id="312" r:id="rId11"/>
    <p:sldId id="302" r:id="rId12"/>
    <p:sldId id="305" r:id="rId13"/>
    <p:sldId id="300" r:id="rId14"/>
    <p:sldId id="303" r:id="rId15"/>
    <p:sldId id="327" r:id="rId16"/>
    <p:sldId id="328" r:id="rId17"/>
    <p:sldId id="329" r:id="rId18"/>
    <p:sldId id="330" r:id="rId19"/>
    <p:sldId id="306" r:id="rId20"/>
    <p:sldId id="307" r:id="rId21"/>
    <p:sldId id="304" r:id="rId22"/>
    <p:sldId id="308" r:id="rId23"/>
    <p:sldId id="297" r:id="rId24"/>
    <p:sldId id="289" r:id="rId25"/>
    <p:sldId id="313" r:id="rId26"/>
    <p:sldId id="314" r:id="rId27"/>
    <p:sldId id="315" r:id="rId28"/>
    <p:sldId id="316" r:id="rId29"/>
    <p:sldId id="317" r:id="rId30"/>
    <p:sldId id="318" r:id="rId31"/>
    <p:sldId id="320" r:id="rId32"/>
    <p:sldId id="321" r:id="rId33"/>
    <p:sldId id="322" r:id="rId34"/>
    <p:sldId id="324" r:id="rId35"/>
    <p:sldId id="325" r:id="rId36"/>
    <p:sldId id="326" r:id="rId37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C5DBA-39A8-4A91-8BFC-3F311B6F1C8C}">
          <p14:sldIdLst>
            <p14:sldId id="256"/>
            <p14:sldId id="268"/>
            <p14:sldId id="284"/>
            <p14:sldId id="288"/>
            <p14:sldId id="310"/>
            <p14:sldId id="323"/>
            <p14:sldId id="301"/>
            <p14:sldId id="309"/>
            <p14:sldId id="311"/>
            <p14:sldId id="312"/>
            <p14:sldId id="302"/>
            <p14:sldId id="305"/>
            <p14:sldId id="300"/>
            <p14:sldId id="303"/>
            <p14:sldId id="327"/>
            <p14:sldId id="328"/>
            <p14:sldId id="329"/>
            <p14:sldId id="330"/>
            <p14:sldId id="306"/>
            <p14:sldId id="307"/>
            <p14:sldId id="304"/>
            <p14:sldId id="308"/>
            <p14:sldId id="297"/>
            <p14:sldId id="289"/>
            <p14:sldId id="313"/>
            <p14:sldId id="314"/>
            <p14:sldId id="315"/>
            <p14:sldId id="316"/>
            <p14:sldId id="317"/>
            <p14:sldId id="318"/>
            <p14:sldId id="320"/>
            <p14:sldId id="321"/>
            <p14:sldId id="322"/>
            <p14:sldId id="324"/>
            <p14:sldId id="325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on Heredia" initials="jH" lastIdx="4" clrIdx="0">
    <p:extLst>
      <p:ext uri="{19B8F6BF-5375-455C-9EA6-DF929625EA0E}">
        <p15:presenceInfo xmlns:p15="http://schemas.microsoft.com/office/powerpoint/2012/main" userId="828ef332f1ffd1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86410" autoAdjust="0"/>
  </p:normalViewPr>
  <p:slideViewPr>
    <p:cSldViewPr snapToGrid="0">
      <p:cViewPr>
        <p:scale>
          <a:sx n="66" d="100"/>
          <a:sy n="66" d="100"/>
        </p:scale>
        <p:origin x="1104" y="786"/>
      </p:cViewPr>
      <p:guideLst/>
    </p:cSldViewPr>
  </p:slideViewPr>
  <p:outlineViewPr>
    <p:cViewPr>
      <p:scale>
        <a:sx n="33" d="100"/>
        <a:sy n="33" d="100"/>
      </p:scale>
      <p:origin x="0" y="-45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4200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5T21:45:59.80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0,'1762'0,"-1648"3,199 32,-258-25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5T21:46:02.62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1,'107'0,"669"14,441 8,-1065-22,-117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E649B-4347-43EC-A0B2-1C267059A3E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7261225"/>
            <a:ext cx="7680325" cy="594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FC375-484F-4295-A2D8-21AC1CCD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0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ASD </a:t>
            </a:r>
            <a:r>
              <a:rPr lang="en-US" dirty="0" err="1"/>
              <a:t>ASD</a:t>
            </a:r>
            <a:r>
              <a:rPr lang="en-US" dirty="0"/>
              <a:t> FASDF ASD FASFD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6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TWO </a:t>
            </a:r>
            <a:r>
              <a:rPr lang="en-US" sz="1200" dirty="0"/>
              <a:t>main sources for accessibility standards that influence how </a:t>
            </a:r>
            <a:r>
              <a:rPr lang="en-US" sz="1200" b="1" dirty="0"/>
              <a:t>we</a:t>
            </a:r>
            <a:r>
              <a:rPr lang="en-US" sz="1200" dirty="0"/>
              <a:t> design and inspect the common areas in our projects.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8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808000"/>
                </a:solidFill>
              </a:rPr>
              <a:t>The only major difference is in the </a:t>
            </a:r>
            <a:r>
              <a:rPr lang="en-US" b="1" dirty="0">
                <a:solidFill>
                  <a:srgbClr val="808000"/>
                </a:solidFill>
              </a:rPr>
              <a:t>restroom(s) serving leasing.  </a:t>
            </a:r>
            <a:r>
              <a:rPr lang="en-US" b="0" dirty="0">
                <a:solidFill>
                  <a:srgbClr val="808000"/>
                </a:solidFill>
              </a:rPr>
              <a:t>They have slight variations in </a:t>
            </a:r>
            <a:r>
              <a:rPr lang="en-US" b="1" dirty="0">
                <a:solidFill>
                  <a:srgbClr val="808000"/>
                </a:solidFill>
              </a:rPr>
              <a:t>toilet paper holder placement, AND grab bar installation is required.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the work room a gray area?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71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ORB will not be contracted to complete Accessibility Services for every project. …</a:t>
            </a:r>
          </a:p>
          <a:p>
            <a:r>
              <a:rPr lang="en-US" dirty="0"/>
              <a:t>*SEE ORB CHECKLIST IN ORB UNIVERSITY FOLDER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6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the “pull clearance” requirement was not satisfied for this condition. The gate was about 1 – 2 feet farther back originally.  18” on the latch side is necessary, so this gate had to be moved.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1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Originally the “pull clearance” requirement was not satisfied for this condition. The gate was about 1 – 2 feet farther back originally.  18” on the latch side is necessary, so this gate had to be moved.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FC375-484F-4295-A2D8-21AC1CCD15F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3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66A9-EA91-43E0-6E08-2E6588357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3E8BE-28A4-C204-EE47-854DF1A63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204B-65B0-C44C-C6CD-6B32D087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DFFA-B8EC-B9F9-EF48-8033CB55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41C4-1407-87F6-C9C3-8DFE52D8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E728-B2D7-2E47-D001-246497EF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EE9D1-7373-945A-79B4-B2EF72CA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5C994-CAC5-05B0-6036-DACB8BA4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6FF9-953A-A223-E03C-2A6F71E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A201-4C8C-2DC6-904A-74CD3B9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A43C1-804A-3775-0823-446160243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077F-F4E9-6EC1-8C4B-D744DBC1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BBDF-4EA8-B19E-FF67-AD8BB319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A684-4A25-E0C8-0A30-33E2BD21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AD7B-E810-1E59-509F-A7B60AB5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50D6-5279-9F78-CD75-A91A2970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C117-6C6E-9E0C-708F-4C4FDBFF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A660D-EEB6-4768-2D18-06CB1740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B626-CB87-D696-F684-E0F0A3D2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ADEB-1D03-FB94-6694-B5423DD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D46-8190-FB33-37B1-696654AC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9989-32CA-1E8B-EA5E-D75C07F2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46B03-2DA9-20AB-363F-095CABA3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C1F5-B78F-0195-18D9-AEA3CF11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3F6E5-1101-EE84-E850-0FBFB62D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6050-CB3E-87E6-2330-F37B5DDB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57F28-183B-25AB-D037-8B09E134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DB1D-D5BA-5E00-BE0F-2B245213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7275-7344-0AA9-23A0-2D58FD92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98384-0C5F-1C31-8C2B-F7CC3093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9FEE-7025-C00F-1C43-4068B64E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F3C3-757F-4B3A-35AB-885ECF3B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93D2-FF85-A736-8764-35C27303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670C1-D957-6782-29EA-5A86139DF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A9AAC-FD3A-883C-2F1F-070CCDEDF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445EE-AC83-7478-44D1-7266B708D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49F63-AE2A-59BD-2797-6173292E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44437-EF8F-9F7A-DA58-01CCCF07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ED165-EE1C-50CA-AC27-7464CFC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1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25EF-A7A0-C37B-B773-AA2D1485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50C43-2135-6065-A1D3-4E6CEFB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E0F58-9E0E-4436-D01D-F0A1B87F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E1CEB-053F-7EB4-98FE-84D4A039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F7FC8-305E-E0EF-2621-F87DC4C5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5EFE3-1C0C-D3EA-D09B-A57F2051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FA70-7B32-6A5F-2172-65ABAE2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90B-1E43-C75F-281D-1D565881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426A-165E-B134-7B76-3D1F9E2F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11CAD-3613-EC7D-8294-12F9CEF5F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C7899-FE33-15C7-E11C-054E0350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785B7-9063-DBF6-FB3A-393C2BA3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7C550-CB9C-58C6-3DE0-5128AEAE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D4F-3B61-C227-D4A7-A0724110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E0780-077A-DA87-70C0-39DDEED10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93AE4-D088-FB3F-EBB6-FAED0C5F9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33DC5-939D-DFDB-7EBA-3B1B93A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2E05-19E7-902C-146F-1B4FB8D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DDBE-225E-067C-788A-976D6E05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4E12-8DC2-BB6E-FA3F-224F8E3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DCCBC-6C97-BB32-5617-502CE16A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AEE2-58B4-21D8-82FC-047D74461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C852-D0CA-447F-8979-6CA783C2364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3D53F-CE53-7345-773B-005E82F82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14601-BAEE-6EE7-BB8B-E0F54A92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customXml" Target="../ink/ink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1" y="2326299"/>
            <a:ext cx="11021085" cy="9213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COMMON ACCESSIBILITY CHECKLIST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C63F2E-B323-4685-DC9F-883083B3D38F}"/>
              </a:ext>
            </a:extLst>
          </p:cNvPr>
          <p:cNvSpPr txBox="1">
            <a:spLocks/>
          </p:cNvSpPr>
          <p:nvPr/>
        </p:nvSpPr>
        <p:spPr>
          <a:xfrm>
            <a:off x="1524000" y="238125"/>
            <a:ext cx="9033383" cy="1166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08000"/>
                </a:solidFill>
                <a:latin typeface="Stencil Std" panose="04020904080802020404" pitchFamily="82" charset="0"/>
              </a:rPr>
              <a:t>ORB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DA060-F4D7-8963-4CD1-95EF315DB5B4}"/>
              </a:ext>
            </a:extLst>
          </p:cNvPr>
          <p:cNvSpPr txBox="1"/>
          <p:nvPr/>
        </p:nvSpPr>
        <p:spPr>
          <a:xfrm>
            <a:off x="4604152" y="5609086"/>
            <a:ext cx="298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ORB UNIVERSITY – JUNE 05, 2024 </a:t>
            </a:r>
          </a:p>
          <a:p>
            <a:pPr algn="ctr"/>
            <a:r>
              <a:rPr lang="en-US" sz="1200" dirty="0"/>
              <a:t>PRESENTED BY Theodore Cannon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BBFFE7-2B78-CAD3-8190-71E1711B337C}"/>
              </a:ext>
            </a:extLst>
          </p:cNvPr>
          <p:cNvSpPr txBox="1">
            <a:spLocks/>
          </p:cNvSpPr>
          <p:nvPr/>
        </p:nvSpPr>
        <p:spPr>
          <a:xfrm>
            <a:off x="585451" y="3766419"/>
            <a:ext cx="11021085" cy="9213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8000"/>
                </a:solidFill>
                <a:latin typeface="+mn-lt"/>
              </a:rPr>
              <a:t>ANSI VS. ADA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591F87-E92E-D16E-4009-56C948202328}"/>
              </a:ext>
            </a:extLst>
          </p:cNvPr>
          <p:cNvSpPr txBox="1">
            <a:spLocks/>
          </p:cNvSpPr>
          <p:nvPr/>
        </p:nvSpPr>
        <p:spPr>
          <a:xfrm>
            <a:off x="585451" y="3046359"/>
            <a:ext cx="11021085" cy="9213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70718341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SLIGHT DIFFERENCES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4BFFE-5389-8E90-EAAB-74FC4215A54B}"/>
              </a:ext>
            </a:extLst>
          </p:cNvPr>
          <p:cNvSpPr/>
          <p:nvPr/>
        </p:nvSpPr>
        <p:spPr>
          <a:xfrm>
            <a:off x="6883226" y="2628981"/>
            <a:ext cx="3330609" cy="3289219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19B48-546B-4CE2-A0D2-087BBC9446F1}"/>
              </a:ext>
            </a:extLst>
          </p:cNvPr>
          <p:cNvSpPr txBox="1"/>
          <p:nvPr/>
        </p:nvSpPr>
        <p:spPr>
          <a:xfrm>
            <a:off x="2391556" y="6055316"/>
            <a:ext cx="247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ADA Figure 604.7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960E8-6393-80CD-8483-35A3BBA09A79}"/>
              </a:ext>
            </a:extLst>
          </p:cNvPr>
          <p:cNvSpPr txBox="1"/>
          <p:nvPr/>
        </p:nvSpPr>
        <p:spPr>
          <a:xfrm>
            <a:off x="6997655" y="6055316"/>
            <a:ext cx="321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ANSI Figure 604.7.1(A)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3B4B6BB-E5E9-CE45-AA78-0653D1E24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418" y="1386736"/>
            <a:ext cx="10416382" cy="10757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08000"/>
                </a:solidFill>
              </a:rPr>
              <a:t>Toilet paper dispensers have slight differences in their placement requirements. </a:t>
            </a:r>
            <a:r>
              <a:rPr lang="en-US" i="1" dirty="0">
                <a:solidFill>
                  <a:srgbClr val="808000"/>
                </a:solidFill>
              </a:rPr>
              <a:t>ORB often opts for the most restrictive version.</a:t>
            </a:r>
            <a:endParaRPr lang="en-US" b="1" dirty="0">
              <a:solidFill>
                <a:srgbClr val="808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F22F6-1BD5-37D1-02FA-F537C46FB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427" y="2882900"/>
            <a:ext cx="3231390" cy="2868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35172-0769-068F-4D67-1C9373218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157" y="2755634"/>
            <a:ext cx="3154659" cy="31625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D94BC2-5394-868A-A304-9E8C57FF6278}"/>
              </a:ext>
            </a:extLst>
          </p:cNvPr>
          <p:cNvSpPr/>
          <p:nvPr/>
        </p:nvSpPr>
        <p:spPr>
          <a:xfrm>
            <a:off x="2001183" y="2669341"/>
            <a:ext cx="3330609" cy="3289219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8233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reet with a building on the side&#10;&#10;Description automatically generated">
            <a:extLst>
              <a:ext uri="{FF2B5EF4-FFF2-40B4-BE49-F238E27FC236}">
                <a16:creationId xmlns:a16="http://schemas.microsoft.com/office/drawing/2014/main" id="{FD4DEE31-8558-05BD-C2A9-E2BAC50D5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1" b="147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29" y="5749926"/>
            <a:ext cx="10515600" cy="128260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BROADSTONE UPTOWN</a:t>
            </a:r>
          </a:p>
        </p:txBody>
      </p:sp>
    </p:spTree>
    <p:extLst>
      <p:ext uri="{BB962C8B-B14F-4D97-AF65-F5344CB8AC3E}">
        <p14:creationId xmlns:p14="http://schemas.microsoft.com/office/powerpoint/2010/main" val="2317933181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956C35-56C5-3FD4-444B-37EC6848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CF0C9E-26A8-6FD4-9D17-0DDEEEF9E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8ED08F-E9E0-E36F-5794-E5A7A19B97DE}"/>
              </a:ext>
            </a:extLst>
          </p:cNvPr>
          <p:cNvSpPr/>
          <p:nvPr/>
        </p:nvSpPr>
        <p:spPr>
          <a:xfrm>
            <a:off x="5875020" y="2328862"/>
            <a:ext cx="2849880" cy="1000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8ADBD-0253-58D5-B898-C2C378B2A004}"/>
              </a:ext>
            </a:extLst>
          </p:cNvPr>
          <p:cNvSpPr/>
          <p:nvPr/>
        </p:nvSpPr>
        <p:spPr>
          <a:xfrm>
            <a:off x="5241607" y="2185987"/>
            <a:ext cx="392431" cy="385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B78F9-EC12-1CAF-FE78-6D4C24009319}"/>
              </a:ext>
            </a:extLst>
          </p:cNvPr>
          <p:cNvSpPr/>
          <p:nvPr/>
        </p:nvSpPr>
        <p:spPr>
          <a:xfrm>
            <a:off x="6557964" y="1918793"/>
            <a:ext cx="1191802" cy="410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150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athroom with a sink and mirror&#10;&#10;Description automatically generated">
            <a:extLst>
              <a:ext uri="{FF2B5EF4-FFF2-40B4-BE49-F238E27FC236}">
                <a16:creationId xmlns:a16="http://schemas.microsoft.com/office/drawing/2014/main" id="{AA115F1D-3E86-B9A9-E95C-3EDF99927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498D7A-F825-0F98-787C-F1079BE5D2BF}"/>
              </a:ext>
            </a:extLst>
          </p:cNvPr>
          <p:cNvCxnSpPr>
            <a:cxnSpLocks/>
          </p:cNvCxnSpPr>
          <p:nvPr/>
        </p:nvCxnSpPr>
        <p:spPr>
          <a:xfrm>
            <a:off x="8969828" y="3715657"/>
            <a:ext cx="3200400" cy="1059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6CB69B-B829-9281-B32C-5A6FFE73B00B}"/>
              </a:ext>
            </a:extLst>
          </p:cNvPr>
          <p:cNvCxnSpPr>
            <a:cxnSpLocks/>
          </p:cNvCxnSpPr>
          <p:nvPr/>
        </p:nvCxnSpPr>
        <p:spPr>
          <a:xfrm>
            <a:off x="8948056" y="3875314"/>
            <a:ext cx="3243944" cy="1176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45C7E5-8195-08D5-E1B0-10AC233C5E43}"/>
              </a:ext>
            </a:extLst>
          </p:cNvPr>
          <p:cNvCxnSpPr>
            <a:cxnSpLocks/>
          </p:cNvCxnSpPr>
          <p:nvPr/>
        </p:nvCxnSpPr>
        <p:spPr>
          <a:xfrm flipH="1">
            <a:off x="8948056" y="3715657"/>
            <a:ext cx="21772" cy="159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2831FE-0D7C-1BE3-5FF9-39EEA4439ED8}"/>
              </a:ext>
            </a:extLst>
          </p:cNvPr>
          <p:cNvSpPr txBox="1"/>
          <p:nvPr/>
        </p:nvSpPr>
        <p:spPr>
          <a:xfrm rot="1099705">
            <a:off x="9213590" y="3844819"/>
            <a:ext cx="273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GRAB BAR TO BE PLACED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6795E3-5D22-5797-FFB4-90B626ACFCEA}"/>
              </a:ext>
            </a:extLst>
          </p:cNvPr>
          <p:cNvCxnSpPr>
            <a:cxnSpLocks/>
          </p:cNvCxnSpPr>
          <p:nvPr/>
        </p:nvCxnSpPr>
        <p:spPr>
          <a:xfrm flipV="1">
            <a:off x="0" y="3327400"/>
            <a:ext cx="6718300" cy="2095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F9E07A-C021-E6FC-B9B0-F0D1CE44C173}"/>
              </a:ext>
            </a:extLst>
          </p:cNvPr>
          <p:cNvCxnSpPr>
            <a:cxnSpLocks/>
          </p:cNvCxnSpPr>
          <p:nvPr/>
        </p:nvCxnSpPr>
        <p:spPr>
          <a:xfrm flipV="1">
            <a:off x="1663700" y="4463574"/>
            <a:ext cx="5029329" cy="2394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738D99-86C7-A7A6-12F1-5F4CE6080EF7}"/>
              </a:ext>
            </a:extLst>
          </p:cNvPr>
          <p:cNvCxnSpPr>
            <a:cxnSpLocks/>
          </p:cNvCxnSpPr>
          <p:nvPr/>
        </p:nvCxnSpPr>
        <p:spPr>
          <a:xfrm flipV="1">
            <a:off x="6645986" y="3327399"/>
            <a:ext cx="94086" cy="1136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352DA15-6546-D848-021C-A490D560053B}"/>
              </a:ext>
            </a:extLst>
          </p:cNvPr>
          <p:cNvSpPr txBox="1"/>
          <p:nvPr/>
        </p:nvSpPr>
        <p:spPr>
          <a:xfrm rot="20627039">
            <a:off x="1457405" y="4235228"/>
            <a:ext cx="222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OPEN KNEE SPACE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1E9669-74A2-7DB7-6DF9-8C3CC2F45472}"/>
              </a:ext>
            </a:extLst>
          </p:cNvPr>
          <p:cNvSpPr txBox="1"/>
          <p:nvPr/>
        </p:nvSpPr>
        <p:spPr>
          <a:xfrm rot="20669822">
            <a:off x="-18646" y="4018349"/>
            <a:ext cx="3529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COUNTER HEIGHT – 34”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0C96922-87FF-0CA3-B7CC-FDFD799805E7}"/>
              </a:ext>
            </a:extLst>
          </p:cNvPr>
          <p:cNvCxnSpPr>
            <a:cxnSpLocks/>
          </p:cNvCxnSpPr>
          <p:nvPr/>
        </p:nvCxnSpPr>
        <p:spPr>
          <a:xfrm>
            <a:off x="8906240" y="4303867"/>
            <a:ext cx="917022" cy="3646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3CE4E5-7554-877E-F497-E357B470A001}"/>
              </a:ext>
            </a:extLst>
          </p:cNvPr>
          <p:cNvCxnSpPr>
            <a:cxnSpLocks/>
          </p:cNvCxnSpPr>
          <p:nvPr/>
        </p:nvCxnSpPr>
        <p:spPr>
          <a:xfrm flipH="1">
            <a:off x="8800588" y="4322567"/>
            <a:ext cx="105652" cy="6983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D82D52-5AE6-5727-DDED-2BCB12E8868B}"/>
              </a:ext>
            </a:extLst>
          </p:cNvPr>
          <p:cNvCxnSpPr>
            <a:cxnSpLocks/>
          </p:cNvCxnSpPr>
          <p:nvPr/>
        </p:nvCxnSpPr>
        <p:spPr>
          <a:xfrm flipH="1">
            <a:off x="9673465" y="4643239"/>
            <a:ext cx="127424" cy="7796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2F5DD9-E2A2-5B61-C572-C2FA6E6F9BD9}"/>
              </a:ext>
            </a:extLst>
          </p:cNvPr>
          <p:cNvCxnSpPr>
            <a:cxnSpLocks/>
          </p:cNvCxnSpPr>
          <p:nvPr/>
        </p:nvCxnSpPr>
        <p:spPr>
          <a:xfrm>
            <a:off x="8778816" y="5020949"/>
            <a:ext cx="894649" cy="39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C4DA2CA-91A6-F44E-C5E3-3EE2B0A5CB68}"/>
              </a:ext>
            </a:extLst>
          </p:cNvPr>
          <p:cNvSpPr txBox="1"/>
          <p:nvPr/>
        </p:nvSpPr>
        <p:spPr>
          <a:xfrm rot="1099705">
            <a:off x="7272515" y="4092781"/>
            <a:ext cx="1696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TP DISPENSER TO BE PLACED</a:t>
            </a:r>
          </a:p>
        </p:txBody>
      </p:sp>
    </p:spTree>
    <p:extLst>
      <p:ext uri="{BB962C8B-B14F-4D97-AF65-F5344CB8AC3E}">
        <p14:creationId xmlns:p14="http://schemas.microsoft.com/office/powerpoint/2010/main" val="2732186729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athroom with a toilet and black and white tiles&#10;&#10;Description automatically generated">
            <a:extLst>
              <a:ext uri="{FF2B5EF4-FFF2-40B4-BE49-F238E27FC236}">
                <a16:creationId xmlns:a16="http://schemas.microsoft.com/office/drawing/2014/main" id="{C8154615-5778-2A77-8862-04E88B65D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" b="18366"/>
          <a:stretch/>
        </p:blipFill>
        <p:spPr>
          <a:xfrm>
            <a:off x="-1" y="0"/>
            <a:ext cx="12196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8129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om with a white and grey wall&#10;&#10;Description automatically generated">
            <a:extLst>
              <a:ext uri="{FF2B5EF4-FFF2-40B4-BE49-F238E27FC236}">
                <a16:creationId xmlns:a16="http://schemas.microsoft.com/office/drawing/2014/main" id="{ECF1A468-E099-06ED-5A80-2B6A37111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CB3A00-7ABD-B14E-DC41-FCD956039DDC}"/>
              </a:ext>
            </a:extLst>
          </p:cNvPr>
          <p:cNvSpPr txBox="1"/>
          <p:nvPr/>
        </p:nvSpPr>
        <p:spPr>
          <a:xfrm>
            <a:off x="9064172" y="2028735"/>
            <a:ext cx="222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KNEE SPACE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COUNTER HEIGHT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6AC129-4724-ABAB-DFCD-661C28822034}"/>
              </a:ext>
            </a:extLst>
          </p:cNvPr>
          <p:cNvSpPr txBox="1"/>
          <p:nvPr/>
        </p:nvSpPr>
        <p:spPr>
          <a:xfrm>
            <a:off x="705758" y="1705569"/>
            <a:ext cx="382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WORK ROOM (GRAY AREA)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ANSI or ADA?</a:t>
            </a:r>
          </a:p>
        </p:txBody>
      </p:sp>
    </p:spTree>
    <p:extLst>
      <p:ext uri="{BB962C8B-B14F-4D97-AF65-F5344CB8AC3E}">
        <p14:creationId xmlns:p14="http://schemas.microsoft.com/office/powerpoint/2010/main" val="422637900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large table and chairs&#10;&#10;Description automatically generated">
            <a:extLst>
              <a:ext uri="{FF2B5EF4-FFF2-40B4-BE49-F238E27FC236}">
                <a16:creationId xmlns:a16="http://schemas.microsoft.com/office/drawing/2014/main" id="{D47AA708-A240-0071-9851-F23CA14F4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7121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elevision and a table&#10;&#10;Description automatically generated">
            <a:extLst>
              <a:ext uri="{FF2B5EF4-FFF2-40B4-BE49-F238E27FC236}">
                <a16:creationId xmlns:a16="http://schemas.microsoft.com/office/drawing/2014/main" id="{FB106F7F-B68C-BA42-A322-2E28E0711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3899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kitchen with black cabinets and a sink&#10;&#10;Description automatically generated">
            <a:extLst>
              <a:ext uri="{FF2B5EF4-FFF2-40B4-BE49-F238E27FC236}">
                <a16:creationId xmlns:a16="http://schemas.microsoft.com/office/drawing/2014/main" id="{7AE83E89-178E-54E1-8F76-8AECF66C4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6279" y="857251"/>
            <a:ext cx="6857999" cy="5143500"/>
          </a:xfrm>
          <a:prstGeom prst="rect">
            <a:avLst/>
          </a:prstGeom>
        </p:spPr>
      </p:pic>
      <p:pic>
        <p:nvPicPr>
          <p:cNvPr id="6" name="Picture 5" descr="A kitchen with black cabinets and a sink&#10;&#10;Description automatically generated">
            <a:extLst>
              <a:ext uri="{FF2B5EF4-FFF2-40B4-BE49-F238E27FC236}">
                <a16:creationId xmlns:a16="http://schemas.microsoft.com/office/drawing/2014/main" id="{D5B3A684-E317-9186-EC8D-F410B6317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6"/>
          <a:stretch/>
        </p:blipFill>
        <p:spPr>
          <a:xfrm rot="5400000">
            <a:off x="5224236" y="-109763"/>
            <a:ext cx="6858000" cy="707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0674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fence and a parking lot&#10;&#10;Description automatically generated">
            <a:extLst>
              <a:ext uri="{FF2B5EF4-FFF2-40B4-BE49-F238E27FC236}">
                <a16:creationId xmlns:a16="http://schemas.microsoft.com/office/drawing/2014/main" id="{80DA994C-B6C1-D56D-DB44-B99C989F0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29" y="5749926"/>
            <a:ext cx="10515600" cy="128260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BROADSTONE on 7th</a:t>
            </a:r>
          </a:p>
        </p:txBody>
      </p:sp>
    </p:spTree>
    <p:extLst>
      <p:ext uri="{BB962C8B-B14F-4D97-AF65-F5344CB8AC3E}">
        <p14:creationId xmlns:p14="http://schemas.microsoft.com/office/powerpoint/2010/main" val="252843575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PURPOSE OF THIS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871" y="2231113"/>
            <a:ext cx="10294257" cy="41406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To better understand </a:t>
            </a:r>
            <a:r>
              <a:rPr lang="en-US" sz="3600" b="1" dirty="0"/>
              <a:t>ANSI and ADA </a:t>
            </a:r>
            <a:r>
              <a:rPr lang="en-US" sz="3600" dirty="0"/>
              <a:t>as they relate to common area spaces.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To view common area accessibility in </a:t>
            </a:r>
            <a:r>
              <a:rPr lang="en-US" sz="3600" b="1" dirty="0"/>
              <a:t>current ORB projects</a:t>
            </a:r>
            <a:r>
              <a:rPr lang="en-US" sz="36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To give a generalized </a:t>
            </a:r>
            <a:r>
              <a:rPr lang="en-US" sz="3600" b="1" dirty="0"/>
              <a:t>overview</a:t>
            </a:r>
            <a:r>
              <a:rPr lang="en-US" sz="3600" dirty="0"/>
              <a:t> of the importance of the ORB accessibility checklist.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121490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0580DC-3E7B-EDD0-3196-7BA6B44A4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6" b="5894"/>
          <a:stretch/>
        </p:blipFill>
        <p:spPr>
          <a:xfrm>
            <a:off x="-22698" y="0"/>
            <a:ext cx="1221469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8ADE9A-D22B-E299-132E-D14D6FE341B1}"/>
              </a:ext>
            </a:extLst>
          </p:cNvPr>
          <p:cNvSpPr/>
          <p:nvPr/>
        </p:nvSpPr>
        <p:spPr>
          <a:xfrm>
            <a:off x="1950720" y="3710940"/>
            <a:ext cx="2430780" cy="20726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1082C3-2703-3D11-EDD7-F0CBBA01CB22}"/>
              </a:ext>
            </a:extLst>
          </p:cNvPr>
          <p:cNvSpPr/>
          <p:nvPr/>
        </p:nvSpPr>
        <p:spPr>
          <a:xfrm>
            <a:off x="3223260" y="2895600"/>
            <a:ext cx="693420" cy="815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63192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kitchen with black cabinets&#10;&#10;Description automatically generated">
            <a:extLst>
              <a:ext uri="{FF2B5EF4-FFF2-40B4-BE49-F238E27FC236}">
                <a16:creationId xmlns:a16="http://schemas.microsoft.com/office/drawing/2014/main" id="{B09EC170-D1FD-CCDC-DC27-541D879F7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r="3711" b="161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54B99-B8C0-39CF-25EC-05B724F71E5C}"/>
              </a:ext>
            </a:extLst>
          </p:cNvPr>
          <p:cNvSpPr txBox="1"/>
          <p:nvPr/>
        </p:nvSpPr>
        <p:spPr>
          <a:xfrm>
            <a:off x="0" y="5486400"/>
            <a:ext cx="3086100" cy="11938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WORK ROOM (GRAY AREA)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COUNTER HEIGHT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OUTLET HEIGHT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</a:rPr>
              <a:t>ANSI /ADA 44”</a:t>
            </a:r>
          </a:p>
        </p:txBody>
      </p:sp>
    </p:spTree>
    <p:extLst>
      <p:ext uri="{BB962C8B-B14F-4D97-AF65-F5344CB8AC3E}">
        <p14:creationId xmlns:p14="http://schemas.microsoft.com/office/powerpoint/2010/main" val="3016018834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3" y="403226"/>
            <a:ext cx="10877550" cy="128260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THE ANSI/ADA DETAIL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7D6817-95D2-FDF9-C26A-B5D9F8C5D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82"/>
          <a:stretch/>
        </p:blipFill>
        <p:spPr>
          <a:xfrm>
            <a:off x="5952671" y="2163769"/>
            <a:ext cx="3686629" cy="4291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EA21D-7BE1-87A9-59B4-A3257C121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01"/>
          <a:stretch/>
        </p:blipFill>
        <p:spPr>
          <a:xfrm>
            <a:off x="1758045" y="2675491"/>
            <a:ext cx="3366610" cy="28821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DF8C6B-BF65-5CCF-8F37-D82316FF6DB4}"/>
              </a:ext>
            </a:extLst>
          </p:cNvPr>
          <p:cNvSpPr txBox="1"/>
          <p:nvPr/>
        </p:nvSpPr>
        <p:spPr>
          <a:xfrm>
            <a:off x="2966356" y="5958898"/>
            <a:ext cx="1859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FIGURE 308.2.2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6612653-6694-652D-F733-134C5E19C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07" y="1749582"/>
            <a:ext cx="10416382" cy="1075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Most relevant code elements applicable to our projects are the same across both ANSI and ADA.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36C06E-016F-9AA1-BB12-E6BDFF93606F}"/>
              </a:ext>
            </a:extLst>
          </p:cNvPr>
          <p:cNvSpPr/>
          <p:nvPr/>
        </p:nvSpPr>
        <p:spPr>
          <a:xfrm>
            <a:off x="2208054" y="2825320"/>
            <a:ext cx="3330609" cy="3533688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9EBBF-A07A-0DE6-ADB4-971FA52C2138}"/>
              </a:ext>
            </a:extLst>
          </p:cNvPr>
          <p:cNvSpPr/>
          <p:nvPr/>
        </p:nvSpPr>
        <p:spPr>
          <a:xfrm>
            <a:off x="5988672" y="2825320"/>
            <a:ext cx="3686629" cy="3533688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858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131" y="2578087"/>
            <a:ext cx="8591738" cy="17018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THE COMMON AREA FINISH CHECKLISTS</a:t>
            </a:r>
          </a:p>
        </p:txBody>
      </p:sp>
    </p:spTree>
    <p:extLst>
      <p:ext uri="{BB962C8B-B14F-4D97-AF65-F5344CB8AC3E}">
        <p14:creationId xmlns:p14="http://schemas.microsoft.com/office/powerpoint/2010/main" val="2932204638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3" y="403226"/>
            <a:ext cx="10877550" cy="1282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CHECKLIST LOCATION (IF APPLICABLE TO PROJECT)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65014"/>
            <a:ext cx="10515600" cy="2824681"/>
          </a:xfrm>
        </p:spPr>
        <p:txBody>
          <a:bodyPr>
            <a:normAutofit/>
          </a:bodyPr>
          <a:lstStyle/>
          <a:p>
            <a:r>
              <a:rPr lang="en-US" dirty="0"/>
              <a:t>When required, the checklists are/will be located in the following location.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T: Drive &gt; ORB &gt; ORB Resource Library &gt; Accessibility items &gt; Current Checklist &gt; Common Area Checklist &gt; Finish Checklists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196C3-B995-3C87-71BA-281F61FF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37" y="5374578"/>
            <a:ext cx="11510523" cy="2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2737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3" y="403226"/>
            <a:ext cx="10877550" cy="128260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THE POOL AREA – CHECKLIST REVISION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A6612653-6694-652D-F733-134C5E19C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807" y="1616161"/>
            <a:ext cx="10416382" cy="10757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Upon walking and inspecting Karen and I were made aware of an important inspection item required by our life safety…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B9AE0-891E-7363-E076-6BC8AA960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3" r="51509"/>
          <a:stretch/>
        </p:blipFill>
        <p:spPr>
          <a:xfrm>
            <a:off x="1155698" y="3742279"/>
            <a:ext cx="4178300" cy="11145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1DB26B2-22A7-7723-DFBA-3D15F0BABD2B}"/>
                  </a:ext>
                </a:extLst>
              </p14:cNvPr>
              <p14:cNvContentPartPr/>
              <p14:nvPr/>
            </p14:nvContentPartPr>
            <p14:xfrm>
              <a:off x="4216018" y="3943870"/>
              <a:ext cx="807840" cy="17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1DB26B2-22A7-7723-DFBA-3D15F0BABD2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62018" y="3835870"/>
                <a:ext cx="9154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DB14CF-1F71-1571-83D4-04218B2D461B}"/>
                  </a:ext>
                </a:extLst>
              </p14:cNvPr>
              <p14:cNvContentPartPr/>
              <p14:nvPr/>
            </p14:nvContentPartPr>
            <p14:xfrm>
              <a:off x="2184178" y="4375150"/>
              <a:ext cx="823320" cy="13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DB14CF-1F71-1571-83D4-04218B2D461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30178" y="4267510"/>
                <a:ext cx="930960" cy="2289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7EF7579-A403-442D-66CF-8C06ACBA13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9" t="2666"/>
          <a:stretch/>
        </p:blipFill>
        <p:spPr>
          <a:xfrm>
            <a:off x="6858002" y="2878749"/>
            <a:ext cx="4178300" cy="34722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27CAAC-E0F4-26A1-3C64-FD33C7CECA96}"/>
              </a:ext>
            </a:extLst>
          </p:cNvPr>
          <p:cNvSpPr/>
          <p:nvPr/>
        </p:nvSpPr>
        <p:spPr>
          <a:xfrm>
            <a:off x="6729015" y="2878748"/>
            <a:ext cx="4178300" cy="3576025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D82C9-35B4-F11A-AA12-42816314C383}"/>
              </a:ext>
            </a:extLst>
          </p:cNvPr>
          <p:cNvSpPr/>
          <p:nvPr/>
        </p:nvSpPr>
        <p:spPr>
          <a:xfrm>
            <a:off x="1026713" y="3635816"/>
            <a:ext cx="4436273" cy="1324952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2648CD-4E1F-8519-7456-93E13542126A}"/>
              </a:ext>
            </a:extLst>
          </p:cNvPr>
          <p:cNvSpPr txBox="1"/>
          <p:nvPr/>
        </p:nvSpPr>
        <p:spPr>
          <a:xfrm>
            <a:off x="1966629" y="5197343"/>
            <a:ext cx="2653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EXCERPT FROM COMMON AREA EXTERIOR CHECKLIST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661802-E0A2-D2FB-0868-05F3286DC7F6}"/>
              </a:ext>
            </a:extLst>
          </p:cNvPr>
          <p:cNvSpPr txBox="1"/>
          <p:nvPr/>
        </p:nvSpPr>
        <p:spPr>
          <a:xfrm>
            <a:off x="5593737" y="3961510"/>
            <a:ext cx="1079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644269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reet with a building on the side&#10;&#10;Description automatically generated">
            <a:extLst>
              <a:ext uri="{FF2B5EF4-FFF2-40B4-BE49-F238E27FC236}">
                <a16:creationId xmlns:a16="http://schemas.microsoft.com/office/drawing/2014/main" id="{FD4DEE31-8558-05BD-C2A9-E2BAC50D5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1" b="147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29" y="5749926"/>
            <a:ext cx="10515600" cy="128260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BROADSTONE UPTOWN</a:t>
            </a:r>
          </a:p>
        </p:txBody>
      </p:sp>
    </p:spTree>
    <p:extLst>
      <p:ext uri="{BB962C8B-B14F-4D97-AF65-F5344CB8AC3E}">
        <p14:creationId xmlns:p14="http://schemas.microsoft.com/office/powerpoint/2010/main" val="3227361414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136D2D-F280-F702-9038-B3BDDE45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95" y="0"/>
            <a:ext cx="429581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D02FC67-404E-8EC4-AD63-AF1777AC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5" y="163937"/>
            <a:ext cx="3347662" cy="1282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8000"/>
                </a:solidFill>
                <a:latin typeface="+mn-lt"/>
              </a:rPr>
              <a:t>BROADSTONE </a:t>
            </a:r>
            <a:br>
              <a:rPr lang="en-US" b="1" dirty="0">
                <a:solidFill>
                  <a:srgbClr val="808000"/>
                </a:solidFill>
                <a:latin typeface="+mn-lt"/>
              </a:rPr>
            </a:br>
            <a:r>
              <a:rPr lang="en-US" b="1" dirty="0">
                <a:solidFill>
                  <a:srgbClr val="808000"/>
                </a:solidFill>
                <a:latin typeface="+mn-lt"/>
              </a:rPr>
              <a:t>UPTOWN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E72195-C57F-6703-2C81-A78F6532557A}"/>
              </a:ext>
            </a:extLst>
          </p:cNvPr>
          <p:cNvSpPr/>
          <p:nvPr/>
        </p:nvSpPr>
        <p:spPr>
          <a:xfrm>
            <a:off x="5384800" y="1574800"/>
            <a:ext cx="2108200" cy="2209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32877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D02FC67-404E-8EC4-AD63-AF1777AC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5" y="163937"/>
            <a:ext cx="3347662" cy="1282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8000"/>
                </a:solidFill>
                <a:latin typeface="+mn-lt"/>
              </a:rPr>
              <a:t>BROADSTONE </a:t>
            </a:r>
            <a:br>
              <a:rPr lang="en-US" b="1" dirty="0">
                <a:solidFill>
                  <a:srgbClr val="808000"/>
                </a:solidFill>
                <a:latin typeface="+mn-lt"/>
              </a:rPr>
            </a:br>
            <a:r>
              <a:rPr lang="en-US" b="1" dirty="0">
                <a:solidFill>
                  <a:srgbClr val="808000"/>
                </a:solidFill>
                <a:latin typeface="+mn-lt"/>
              </a:rPr>
              <a:t>UPTOWN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0FB33-CCA8-FFD3-2902-8A89DB9F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77" y="0"/>
            <a:ext cx="71080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E72195-C57F-6703-2C81-A78F6532557A}"/>
              </a:ext>
            </a:extLst>
          </p:cNvPr>
          <p:cNvSpPr/>
          <p:nvPr/>
        </p:nvSpPr>
        <p:spPr>
          <a:xfrm>
            <a:off x="4392963" y="5105401"/>
            <a:ext cx="1703037" cy="1308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48855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09540B-D1D2-1D64-EF5C-098F857F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3" b="57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E72195-C57F-6703-2C81-A78F6532557A}"/>
              </a:ext>
            </a:extLst>
          </p:cNvPr>
          <p:cNvSpPr/>
          <p:nvPr/>
        </p:nvSpPr>
        <p:spPr>
          <a:xfrm>
            <a:off x="3629025" y="4780230"/>
            <a:ext cx="3581400" cy="18378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9819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754" cy="1282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8000"/>
                </a:solidFill>
                <a:latin typeface="+mn-lt"/>
              </a:rPr>
              <a:t>BACKGROUND: </a:t>
            </a:r>
            <a:r>
              <a:rPr lang="en-US" b="1" dirty="0">
                <a:latin typeface="+mn-lt"/>
              </a:rPr>
              <a:t>ACCESSIBILITY STANDARDS FOR COMMON AREAS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18105"/>
            <a:ext cx="6121400" cy="3017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Building code (</a:t>
            </a:r>
            <a:r>
              <a:rPr lang="en-US" sz="2400" b="1" dirty="0"/>
              <a:t>IBC</a:t>
            </a:r>
            <a:r>
              <a:rPr lang="en-US" sz="2400" dirty="0"/>
              <a:t>, referencing ANSI A117.1)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Americans with Disabilities Act Standards for Accessible Design (</a:t>
            </a:r>
            <a:r>
              <a:rPr lang="en-US" sz="2400" b="1" dirty="0"/>
              <a:t>ADA</a:t>
            </a:r>
            <a:r>
              <a:rPr lang="en-US" sz="2400" dirty="0"/>
              <a:t>)</a:t>
            </a:r>
          </a:p>
        </p:txBody>
      </p:sp>
      <p:pic>
        <p:nvPicPr>
          <p:cNvPr id="2052" name="Picture 4" descr="ICC A117.1-2009 Standard and Commentary: Accessible and Usable Buildings  and Facilities">
            <a:extLst>
              <a:ext uri="{FF2B5EF4-FFF2-40B4-BE49-F238E27FC236}">
                <a16:creationId xmlns:a16="http://schemas.microsoft.com/office/drawing/2014/main" id="{C3F6F24B-14A4-9DC6-D58B-DC8C85BB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1"/>
          <a:stretch/>
        </p:blipFill>
        <p:spPr bwMode="auto">
          <a:xfrm>
            <a:off x="9351015" y="2628806"/>
            <a:ext cx="2002786" cy="2595610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 Standards for Accessible Design | ADA.gov">
            <a:extLst>
              <a:ext uri="{FF2B5EF4-FFF2-40B4-BE49-F238E27FC236}">
                <a16:creationId xmlns:a16="http://schemas.microsoft.com/office/drawing/2014/main" id="{D72FCF7C-2583-BA90-BC87-5EC531E8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597" y="2628806"/>
            <a:ext cx="1943103" cy="2595610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42069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green lawn&#10;&#10;Description automatically generated">
            <a:extLst>
              <a:ext uri="{FF2B5EF4-FFF2-40B4-BE49-F238E27FC236}">
                <a16:creationId xmlns:a16="http://schemas.microsoft.com/office/drawing/2014/main" id="{48D496D7-1905-9BD2-EF1C-2D3DEBA4AB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10023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couches and a table outside of a building&#10;&#10;Description automatically generated">
            <a:extLst>
              <a:ext uri="{FF2B5EF4-FFF2-40B4-BE49-F238E27FC236}">
                <a16:creationId xmlns:a16="http://schemas.microsoft.com/office/drawing/2014/main" id="{1D6271C6-BC0F-55C2-2967-EBD1D31F8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09006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lounge chairs outside&#10;&#10;Description automatically generated">
            <a:extLst>
              <a:ext uri="{FF2B5EF4-FFF2-40B4-BE49-F238E27FC236}">
                <a16:creationId xmlns:a16="http://schemas.microsoft.com/office/drawing/2014/main" id="{14F1485C-508D-BD43-DDC5-F800ADEB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56263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fence and trees&#10;&#10;Description automatically generated with medium confidence">
            <a:extLst>
              <a:ext uri="{FF2B5EF4-FFF2-40B4-BE49-F238E27FC236}">
                <a16:creationId xmlns:a16="http://schemas.microsoft.com/office/drawing/2014/main" id="{2FB224AC-2162-3C5F-F228-9065F6B873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9" b="7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7724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131" y="2578087"/>
            <a:ext cx="8591738" cy="17018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A COUPLE OF AREAS OF NON-COMPLIANCE</a:t>
            </a:r>
          </a:p>
        </p:txBody>
      </p:sp>
    </p:spTree>
    <p:extLst>
      <p:ext uri="{BB962C8B-B14F-4D97-AF65-F5344CB8AC3E}">
        <p14:creationId xmlns:p14="http://schemas.microsoft.com/office/powerpoint/2010/main" val="3274937871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ate and brick walls&#10;&#10;Description automatically generated">
            <a:extLst>
              <a:ext uri="{FF2B5EF4-FFF2-40B4-BE49-F238E27FC236}">
                <a16:creationId xmlns:a16="http://schemas.microsoft.com/office/drawing/2014/main" id="{8AB7DC82-EF39-B3AC-85B3-667C4BD95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" b="2279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A60C40-84ED-EF04-40F7-2433D7FB3262}"/>
              </a:ext>
            </a:extLst>
          </p:cNvPr>
          <p:cNvSpPr txBox="1">
            <a:spLocks/>
          </p:cNvSpPr>
          <p:nvPr/>
        </p:nvSpPr>
        <p:spPr>
          <a:xfrm>
            <a:off x="-1338942" y="-172263"/>
            <a:ext cx="10515600" cy="1282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BROADSTONE UPTOWN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D6E2A-8240-0A82-BC89-8FF2FC9A7C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03546" y="1007365"/>
            <a:ext cx="7474511" cy="6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58406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5A60C40-84ED-EF04-40F7-2433D7FB3262}"/>
              </a:ext>
            </a:extLst>
          </p:cNvPr>
          <p:cNvSpPr txBox="1">
            <a:spLocks/>
          </p:cNvSpPr>
          <p:nvPr/>
        </p:nvSpPr>
        <p:spPr>
          <a:xfrm>
            <a:off x="-1338942" y="-172263"/>
            <a:ext cx="10515600" cy="1282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BROADSTONE UPTOWN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DB388D-E2DC-26A5-5EA7-9D05ACD1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51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13ACD53-C7B4-C6EE-5FDA-34A33AD7A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5" b="17076"/>
          <a:stretch/>
        </p:blipFill>
        <p:spPr bwMode="auto">
          <a:xfrm>
            <a:off x="5151437" y="0"/>
            <a:ext cx="704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1A7379-995D-4709-C3CF-40036A876510}"/>
              </a:ext>
            </a:extLst>
          </p:cNvPr>
          <p:cNvSpPr txBox="1">
            <a:spLocks/>
          </p:cNvSpPr>
          <p:nvPr/>
        </p:nvSpPr>
        <p:spPr>
          <a:xfrm>
            <a:off x="-214085" y="-339177"/>
            <a:ext cx="10515600" cy="1282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BROADSTONE DOBSON RANCH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012B4-816A-6B0E-1D84-04BD21E4BE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45654" y="891440"/>
            <a:ext cx="9753090" cy="8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262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67EA7-1E25-B68D-EB7A-98C53AB8E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" t="9624" r="7271" b="10110"/>
          <a:stretch/>
        </p:blipFill>
        <p:spPr>
          <a:xfrm>
            <a:off x="5180845" y="1741212"/>
            <a:ext cx="5953880" cy="3375572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*FOR MORE ACCESSIBILITY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96" y="5572181"/>
            <a:ext cx="10297279" cy="920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Terry </a:t>
            </a:r>
            <a:r>
              <a:rPr lang="en-US" sz="3200" dirty="0" err="1"/>
              <a:t>Kitay</a:t>
            </a:r>
            <a:r>
              <a:rPr lang="en-US" sz="3200" dirty="0"/>
              <a:t> “</a:t>
            </a:r>
            <a:r>
              <a:rPr lang="en-US" sz="3200" b="1" dirty="0"/>
              <a:t>Housing Accessibility</a:t>
            </a:r>
            <a:r>
              <a:rPr lang="en-US" sz="3200" dirty="0"/>
              <a:t>” presentation is located on the server in the ORB Resource Library &gt; Accessibility Items</a:t>
            </a:r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085EBF1-6C29-250A-F7B6-BAFC53EE1F54}"/>
              </a:ext>
            </a:extLst>
          </p:cNvPr>
          <p:cNvSpPr txBox="1">
            <a:spLocks/>
          </p:cNvSpPr>
          <p:nvPr/>
        </p:nvSpPr>
        <p:spPr>
          <a:xfrm>
            <a:off x="932696" y="1703481"/>
            <a:ext cx="4144130" cy="2774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808000"/>
                </a:solidFill>
              </a:rPr>
              <a:t>“ Theresa L. "Terry" </a:t>
            </a:r>
            <a:r>
              <a:rPr lang="en-US" sz="3200" b="1" dirty="0" err="1">
                <a:solidFill>
                  <a:srgbClr val="808000"/>
                </a:solidFill>
              </a:rPr>
              <a:t>Kitay</a:t>
            </a:r>
            <a:r>
              <a:rPr lang="en-US" sz="3200" b="1" dirty="0">
                <a:solidFill>
                  <a:srgbClr val="808000"/>
                </a:solidFill>
              </a:rPr>
              <a:t> focuses her practice on defense and preventive representation of clients in the housing industry in all civil rights matters.”</a:t>
            </a:r>
            <a:endParaRPr lang="en-US" sz="2400" b="1" dirty="0">
              <a:solidFill>
                <a:srgbClr val="808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D17AD-4FD3-120D-8A4B-38DD9ED99974}"/>
              </a:ext>
            </a:extLst>
          </p:cNvPr>
          <p:cNvSpPr txBox="1"/>
          <p:nvPr/>
        </p:nvSpPr>
        <p:spPr>
          <a:xfrm>
            <a:off x="2352676" y="4785187"/>
            <a:ext cx="272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808000"/>
                </a:solidFill>
                <a:effectLst/>
                <a:latin typeface="ITC Berkeley Old Style W01"/>
              </a:rPr>
              <a:t>- Baker Donelson Website.</a:t>
            </a:r>
            <a:endParaRPr lang="en-US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0128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WHEN TO USE ANSI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359" y="1838232"/>
            <a:ext cx="9489282" cy="222576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808000"/>
                </a:solidFill>
              </a:rPr>
              <a:t>Common area spaces outside of the leasing area</a:t>
            </a:r>
          </a:p>
          <a:p>
            <a:r>
              <a:rPr lang="en-US" sz="3000" dirty="0">
                <a:solidFill>
                  <a:srgbClr val="808000"/>
                </a:solidFill>
              </a:rPr>
              <a:t>Accessible Type A and Type B units.</a:t>
            </a:r>
          </a:p>
          <a:p>
            <a:r>
              <a:rPr lang="en-US" sz="3000" dirty="0">
                <a:solidFill>
                  <a:srgbClr val="808000"/>
                </a:solidFill>
              </a:rPr>
              <a:t>The surrounding site. IE: Crosswalks, accessible paths, gates, etc.</a:t>
            </a:r>
          </a:p>
        </p:txBody>
      </p:sp>
    </p:spTree>
    <p:extLst>
      <p:ext uri="{BB962C8B-B14F-4D97-AF65-F5344CB8AC3E}">
        <p14:creationId xmlns:p14="http://schemas.microsoft.com/office/powerpoint/2010/main" val="397003173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parked on the side of a road&#10;&#10;Description automatically generated">
            <a:extLst>
              <a:ext uri="{FF2B5EF4-FFF2-40B4-BE49-F238E27FC236}">
                <a16:creationId xmlns:a16="http://schemas.microsoft.com/office/drawing/2014/main" id="{38F6CF6A-310A-1CA0-589E-FC84E9C3F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b="38409"/>
          <a:stretch/>
        </p:blipFill>
        <p:spPr>
          <a:xfrm>
            <a:off x="-152400" y="1"/>
            <a:ext cx="124333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0522D5-B8A9-96AC-FC91-5A7DA4ACA6B5}"/>
              </a:ext>
            </a:extLst>
          </p:cNvPr>
          <p:cNvSpPr/>
          <p:nvPr/>
        </p:nvSpPr>
        <p:spPr>
          <a:xfrm>
            <a:off x="5314950" y="1504950"/>
            <a:ext cx="6965950" cy="381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5CB24-BE70-2D05-9052-639D59CCAE18}"/>
              </a:ext>
            </a:extLst>
          </p:cNvPr>
          <p:cNvSpPr txBox="1"/>
          <p:nvPr/>
        </p:nvSpPr>
        <p:spPr>
          <a:xfrm>
            <a:off x="8064230" y="5353050"/>
            <a:ext cx="4216670" cy="46166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ACCESSIBILE SITE INSPECTIONS</a:t>
            </a:r>
          </a:p>
        </p:txBody>
      </p:sp>
    </p:spTree>
    <p:extLst>
      <p:ext uri="{BB962C8B-B14F-4D97-AF65-F5344CB8AC3E}">
        <p14:creationId xmlns:p14="http://schemas.microsoft.com/office/powerpoint/2010/main" val="67428725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WHEN TO USE ADA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588" y="2197053"/>
            <a:ext cx="9398794" cy="4013247"/>
          </a:xfrm>
        </p:spPr>
        <p:txBody>
          <a:bodyPr>
            <a:normAutofit/>
          </a:bodyPr>
          <a:lstStyle/>
          <a:p>
            <a:r>
              <a:rPr lang="en-US" dirty="0"/>
              <a:t>Applies to </a:t>
            </a:r>
            <a:r>
              <a:rPr lang="en-US" b="1" dirty="0"/>
              <a:t>commercial facilities </a:t>
            </a:r>
            <a:r>
              <a:rPr lang="en-US" dirty="0"/>
              <a:t>and "places of public accommodation" (Title III)</a:t>
            </a:r>
          </a:p>
          <a:p>
            <a:r>
              <a:rPr lang="en-US" dirty="0"/>
              <a:t>Applies to "programs" of state and local </a:t>
            </a:r>
            <a:r>
              <a:rPr lang="en-US" b="1" dirty="0"/>
              <a:t>governments</a:t>
            </a:r>
            <a:r>
              <a:rPr lang="en-US" dirty="0"/>
              <a:t> (Title II)</a:t>
            </a:r>
          </a:p>
          <a:p>
            <a:r>
              <a:rPr lang="en-US" dirty="0"/>
              <a:t>Limited application to housing (except </a:t>
            </a:r>
            <a:r>
              <a:rPr lang="en-US" b="1" dirty="0"/>
              <a:t>publicly funded housing</a:t>
            </a:r>
            <a:r>
              <a:rPr lang="en-US" dirty="0"/>
              <a:t>)</a:t>
            </a:r>
            <a:endParaRPr lang="en-US" b="1" dirty="0">
              <a:solidFill>
                <a:srgbClr val="808000"/>
              </a:solidFill>
            </a:endParaRPr>
          </a:p>
          <a:p>
            <a:r>
              <a:rPr lang="en-US" b="1" dirty="0">
                <a:solidFill>
                  <a:srgbClr val="808000"/>
                </a:solidFill>
              </a:rPr>
              <a:t>Limited application to </a:t>
            </a:r>
            <a:r>
              <a:rPr lang="en-US" b="1" u="sng" dirty="0">
                <a:solidFill>
                  <a:srgbClr val="808000"/>
                </a:solidFill>
              </a:rPr>
              <a:t>multifamily</a:t>
            </a:r>
            <a:r>
              <a:rPr lang="en-US" b="1" dirty="0">
                <a:solidFill>
                  <a:srgbClr val="808000"/>
                </a:solidFill>
              </a:rPr>
              <a:t>: just “places of public accommodation” (Title III)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069E692-C4EC-E7BF-E3C0-866D9CDAA725}"/>
              </a:ext>
            </a:extLst>
          </p:cNvPr>
          <p:cNvSpPr txBox="1">
            <a:spLocks/>
          </p:cNvSpPr>
          <p:nvPr/>
        </p:nvSpPr>
        <p:spPr>
          <a:xfrm>
            <a:off x="1271587" y="1292202"/>
            <a:ext cx="9148763" cy="42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/>
              <a:t>Excerpt from Terry </a:t>
            </a:r>
            <a:r>
              <a:rPr lang="en-US" sz="2400" i="1" dirty="0" err="1"/>
              <a:t>Kitay’s</a:t>
            </a:r>
            <a:r>
              <a:rPr lang="en-US" sz="2400" i="1" dirty="0"/>
              <a:t> Accessibility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5737629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WHATS THE DIFFERENCE?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318" y="1647732"/>
            <a:ext cx="9581811" cy="4587969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808000"/>
                </a:solidFill>
              </a:rPr>
              <a:t>Both ANSI and ADA have similar applications, so how do I know when to use one or the other?</a:t>
            </a:r>
          </a:p>
          <a:p>
            <a:pPr marL="0" indent="0">
              <a:buNone/>
            </a:pPr>
            <a:endParaRPr lang="en-US" i="1" dirty="0">
              <a:solidFill>
                <a:srgbClr val="808000"/>
              </a:solidFill>
            </a:endParaRPr>
          </a:p>
          <a:p>
            <a:r>
              <a:rPr lang="en-US" b="1" dirty="0">
                <a:solidFill>
                  <a:srgbClr val="808000"/>
                </a:solidFill>
              </a:rPr>
              <a:t>ADA: Limited application to multifamily: just “places of public accommodation” (Title III)</a:t>
            </a:r>
          </a:p>
          <a:p>
            <a:pPr lvl="1"/>
            <a:r>
              <a:rPr lang="en-US" b="1" dirty="0">
                <a:solidFill>
                  <a:srgbClr val="808000"/>
                </a:solidFill>
              </a:rPr>
              <a:t>Leasing office(s)</a:t>
            </a:r>
          </a:p>
          <a:p>
            <a:pPr lvl="1"/>
            <a:r>
              <a:rPr lang="en-US" b="1" dirty="0">
                <a:solidFill>
                  <a:srgbClr val="808000"/>
                </a:solidFill>
              </a:rPr>
              <a:t>Restroom(s) serving Leasing</a:t>
            </a:r>
          </a:p>
          <a:p>
            <a:pPr lvl="1"/>
            <a:r>
              <a:rPr lang="en-US" b="1" dirty="0">
                <a:solidFill>
                  <a:srgbClr val="808000"/>
                </a:solidFill>
              </a:rPr>
              <a:t>Parking serving Leasing </a:t>
            </a:r>
          </a:p>
          <a:p>
            <a:pPr lvl="1"/>
            <a:endParaRPr lang="en-US" b="1" dirty="0">
              <a:solidFill>
                <a:srgbClr val="808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C3599-7E8B-7AD9-17FD-25C55F0ECB7A}"/>
              </a:ext>
            </a:extLst>
          </p:cNvPr>
          <p:cNvSpPr/>
          <p:nvPr/>
        </p:nvSpPr>
        <p:spPr>
          <a:xfrm>
            <a:off x="1975255" y="4311786"/>
            <a:ext cx="4267200" cy="398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ee clip art &quot;Question&quot; by yves_guillou">
            <a:extLst>
              <a:ext uri="{FF2B5EF4-FFF2-40B4-BE49-F238E27FC236}">
                <a16:creationId xmlns:a16="http://schemas.microsoft.com/office/drawing/2014/main" id="{C800C71B-4A50-64FD-CE11-D5DC37F3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03" y="3609086"/>
            <a:ext cx="1546698" cy="288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95764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SLIGHT DIFFERENCES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08D5A1-6506-EFEF-DF8F-87D9C77DB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5" r="12453" b="15198"/>
          <a:stretch/>
        </p:blipFill>
        <p:spPr>
          <a:xfrm>
            <a:off x="6080348" y="2681625"/>
            <a:ext cx="5115326" cy="33367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EE390E-2811-F229-C88B-FF02BC7EBB1C}"/>
              </a:ext>
            </a:extLst>
          </p:cNvPr>
          <p:cNvSpPr/>
          <p:nvPr/>
        </p:nvSpPr>
        <p:spPr>
          <a:xfrm>
            <a:off x="419100" y="2628981"/>
            <a:ext cx="5016500" cy="3289219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64BFFE-5389-8E90-EAAB-74FC4215A54B}"/>
              </a:ext>
            </a:extLst>
          </p:cNvPr>
          <p:cNvSpPr/>
          <p:nvPr/>
        </p:nvSpPr>
        <p:spPr>
          <a:xfrm>
            <a:off x="5638220" y="2628981"/>
            <a:ext cx="6033660" cy="3289219"/>
          </a:xfrm>
          <a:prstGeom prst="rect">
            <a:avLst/>
          </a:prstGeom>
          <a:noFill/>
          <a:ln w="5715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19B48-546B-4CE2-A0D2-087BBC9446F1}"/>
              </a:ext>
            </a:extLst>
          </p:cNvPr>
          <p:cNvSpPr txBox="1"/>
          <p:nvPr/>
        </p:nvSpPr>
        <p:spPr>
          <a:xfrm>
            <a:off x="1598954" y="6031209"/>
            <a:ext cx="2847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ADA Figures 604.5.2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960E8-6393-80CD-8483-35A3BBA09A79}"/>
              </a:ext>
            </a:extLst>
          </p:cNvPr>
          <p:cNvSpPr txBox="1"/>
          <p:nvPr/>
        </p:nvSpPr>
        <p:spPr>
          <a:xfrm>
            <a:off x="7745757" y="6031209"/>
            <a:ext cx="2608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ANSI Figures 604.5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3B4B6BB-E5E9-CE45-AA78-0653D1E24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418" y="1386735"/>
            <a:ext cx="10258256" cy="4587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808000"/>
                </a:solidFill>
              </a:rPr>
              <a:t>ANSI requires the installation of a vertical grab bar at common access restrooms, ADA does not. </a:t>
            </a:r>
            <a:r>
              <a:rPr lang="en-US" i="1" dirty="0">
                <a:solidFill>
                  <a:srgbClr val="808000"/>
                </a:solidFill>
              </a:rPr>
              <a:t>ORB often opts for the most restrictive version.</a:t>
            </a:r>
            <a:endParaRPr lang="en-US" b="1" i="1" dirty="0">
              <a:solidFill>
                <a:srgbClr val="808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C5F224-0233-6F52-A80B-44FB199D6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20" y="3175488"/>
            <a:ext cx="2565980" cy="2349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DF9496-B1DE-B96B-190F-6648108EE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908" y="2943685"/>
            <a:ext cx="2298931" cy="26598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555976-0E09-9403-7741-F3552CBA99C7}"/>
              </a:ext>
            </a:extLst>
          </p:cNvPr>
          <p:cNvSpPr txBox="1"/>
          <p:nvPr/>
        </p:nvSpPr>
        <p:spPr>
          <a:xfrm>
            <a:off x="1349693" y="5424709"/>
            <a:ext cx="84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7FF18-D634-3449-3CDF-EB7BD9BF7344}"/>
              </a:ext>
            </a:extLst>
          </p:cNvPr>
          <p:cNvSpPr txBox="1"/>
          <p:nvPr/>
        </p:nvSpPr>
        <p:spPr>
          <a:xfrm>
            <a:off x="3546226" y="5429759"/>
            <a:ext cx="1050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2927834311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12529</TotalTime>
  <Words>739</Words>
  <Application>Microsoft Office PowerPoint</Application>
  <PresentationFormat>Widescreen</PresentationFormat>
  <Paragraphs>94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ITC Berkeley Old Style W01</vt:lpstr>
      <vt:lpstr>Stencil Std</vt:lpstr>
      <vt:lpstr>Office Theme</vt:lpstr>
      <vt:lpstr>COMMON ACCESSIBILITY CHECKLIST</vt:lpstr>
      <vt:lpstr>THE PURPOSE OF THIS PRESENTATION</vt:lpstr>
      <vt:lpstr>BACKGROUND: ACCESSIBILITY STANDARDS FOR COMMON AREAS</vt:lpstr>
      <vt:lpstr>*FOR MORE ACCESSIBILITY INFORMATION</vt:lpstr>
      <vt:lpstr>WHEN TO USE ANSI</vt:lpstr>
      <vt:lpstr>PowerPoint Presentation</vt:lpstr>
      <vt:lpstr>WHEN TO USE ADA</vt:lpstr>
      <vt:lpstr>WHATS THE DIFFERENCE?</vt:lpstr>
      <vt:lpstr>SLIGHT DIFFERENCES</vt:lpstr>
      <vt:lpstr>SLIGHT DIFFERENCES</vt:lpstr>
      <vt:lpstr>BROADSTONE UPTOWN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BROADSTONE on 7th</vt:lpstr>
      <vt:lpstr>PowerPoint Presentation</vt:lpstr>
      <vt:lpstr>PowerPoint Presentation</vt:lpstr>
      <vt:lpstr>THE ANSI/ADA DETAIL</vt:lpstr>
      <vt:lpstr>THE COMMON AREA FINISH CHECKLISTS</vt:lpstr>
      <vt:lpstr>CHECKLIST LOCATION (IF APPLICABLE TO PROJECT)</vt:lpstr>
      <vt:lpstr>THE POOL AREA – CHECKLIST REVISION</vt:lpstr>
      <vt:lpstr>BROADSTONE UPTOWN</vt:lpstr>
      <vt:lpstr>BROADSTONE  UPTOWN</vt:lpstr>
      <vt:lpstr>BROADSTONE  UPTOWN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COUPLE OF AREAS OF NON-COMPLIANCE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jhon Heredia</dc:creator>
  <cp:lastModifiedBy>Theodore Cannon</cp:lastModifiedBy>
  <cp:revision>202</cp:revision>
  <cp:lastPrinted>2022-11-20T04:28:42Z</cp:lastPrinted>
  <dcterms:created xsi:type="dcterms:W3CDTF">2022-11-15T03:56:20Z</dcterms:created>
  <dcterms:modified xsi:type="dcterms:W3CDTF">2024-06-05T22:56:51Z</dcterms:modified>
</cp:coreProperties>
</file>